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475" r:id="rId4"/>
    <p:sldId id="474" r:id="rId5"/>
    <p:sldId id="477" r:id="rId6"/>
    <p:sldId id="476" r:id="rId7"/>
    <p:sldId id="479" r:id="rId8"/>
    <p:sldId id="484" r:id="rId9"/>
    <p:sldId id="485" r:id="rId10"/>
    <p:sldId id="478" r:id="rId11"/>
    <p:sldId id="480" r:id="rId12"/>
    <p:sldId id="481" r:id="rId13"/>
    <p:sldId id="482" r:id="rId14"/>
    <p:sldId id="483" r:id="rId15"/>
    <p:sldId id="486" r:id="rId16"/>
    <p:sldId id="489" r:id="rId17"/>
    <p:sldId id="490" r:id="rId18"/>
    <p:sldId id="488" r:id="rId19"/>
    <p:sldId id="491" r:id="rId20"/>
    <p:sldId id="492" r:id="rId21"/>
    <p:sldId id="4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35C3C5-BE2C-4086-B0A4-610FE2C96700}">
          <p14:sldIdLst>
            <p14:sldId id="256"/>
          </p14:sldIdLst>
        </p14:section>
        <p14:section name="Untitled Section" id="{EED3F57F-311D-4973-A402-180BCF12FD80}">
          <p14:sldIdLst>
            <p14:sldId id="475"/>
            <p14:sldId id="474"/>
            <p14:sldId id="477"/>
            <p14:sldId id="476"/>
            <p14:sldId id="479"/>
            <p14:sldId id="484"/>
            <p14:sldId id="485"/>
            <p14:sldId id="478"/>
            <p14:sldId id="480"/>
            <p14:sldId id="481"/>
            <p14:sldId id="482"/>
            <p14:sldId id="483"/>
            <p14:sldId id="486"/>
            <p14:sldId id="489"/>
            <p14:sldId id="490"/>
            <p14:sldId id="488"/>
            <p14:sldId id="491"/>
            <p14:sldId id="492"/>
            <p14:sldId id="4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6A07-A8E5-49B1-AF07-1679A98A3D41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8821-D0FC-41FC-937E-9B55FBE8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C32F-F083-44E1-9916-DA0B24E25275}" type="datetime1">
              <a:rPr lang="en-US" smtClean="0"/>
              <a:t>3/22/2015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10F0-7E94-41AF-9002-E73C9CFD6593}" type="datetime1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1479-4773-4AA7-9EED-8F3438A79F83}" type="datetime1">
              <a:rPr lang="en-US" smtClean="0"/>
              <a:t>3/22/2015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7943-8E05-4C6D-A0EC-6E45A31C3EE1}" type="datetime1">
              <a:rPr lang="en-US" smtClean="0"/>
              <a:t>3/22/2015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068F-314C-49A8-B263-EC5E5BBDE0E9}" type="datetime1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7DBE-8099-4D34-826E-25D00670E7B6}" type="datetime1">
              <a:rPr lang="en-US" smtClean="0"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0763-091E-4D55-8B43-972EFEFEC08E}" type="datetime1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FE49-F859-467A-84CB-2F5822715941}" type="datetime1">
              <a:rPr lang="en-US" smtClean="0"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43CD-2B42-43B1-A975-20A03FC58555}" type="datetime1">
              <a:rPr lang="en-US" smtClean="0"/>
              <a:t>3/22/2015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en-US" dirty="0" smtClean="0"/>
              <a:t>EEDP - </a:t>
            </a:r>
            <a:r>
              <a:rPr lang="en-US" dirty="0" err="1" smtClean="0"/>
              <a:t>Basem</a:t>
            </a:r>
            <a:r>
              <a:rPr lang="en-US" dirty="0" smtClean="0"/>
              <a:t> </a:t>
            </a:r>
            <a:r>
              <a:rPr lang="en-US" dirty="0" err="1" smtClean="0"/>
              <a:t>ElHalawany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8757-E658-4D6F-8447-4C416FF21B4C}" type="datetime1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D559A-631E-40B8-848F-DBA091CC73D3}" type="datetime1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Electrical, Electronic and Digital </a:t>
            </a:r>
            <a:r>
              <a:rPr lang="en-US" sz="3200" dirty="0" smtClean="0"/>
              <a:t>Principles </a:t>
            </a:r>
            <a:br>
              <a:rPr lang="en-US" sz="3200" dirty="0" smtClean="0"/>
            </a:br>
            <a:r>
              <a:rPr lang="en-US" sz="3200" dirty="0" smtClean="0"/>
              <a:t>(EEDP)</a:t>
            </a:r>
            <a:endParaRPr lang="en-US" sz="32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250274" y="3501008"/>
            <a:ext cx="6074254" cy="1728192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en-US" sz="4400" b="1" smtClean="0">
                <a:solidFill>
                  <a:srgbClr val="C00000"/>
                </a:solidFill>
              </a:rPr>
              <a:t>Lecture </a:t>
            </a:r>
            <a:r>
              <a:rPr lang="en-US" sz="4400" b="1" smtClean="0">
                <a:solidFill>
                  <a:srgbClr val="C00000"/>
                </a:solidFill>
              </a:rPr>
              <a:t>6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rtl="0">
              <a:lnSpc>
                <a:spcPct val="10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Amplifiers Classes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5517232"/>
            <a:ext cx="4346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C00000"/>
                </a:solidFill>
              </a:rPr>
              <a:t>د. باسم ممدوح الحلوانى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44" y="454695"/>
            <a:ext cx="4047157" cy="15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20516"/>
            <a:ext cx="4718074" cy="26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655193" cy="44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77617"/>
            <a:ext cx="633670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class B amplifier is biased at the cutoff point so that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" y="1124744"/>
            <a:ext cx="3569180" cy="3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888" y="2001034"/>
            <a:ext cx="864359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It is brought out of cutoff and operates in its linear </a:t>
            </a:r>
            <a:r>
              <a:rPr lang="en-US" sz="2000" dirty="0" smtClean="0"/>
              <a:t>region when </a:t>
            </a:r>
            <a:r>
              <a:rPr lang="en-US" sz="2000" dirty="0"/>
              <a:t>the input signal drives the transistor into conduction.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0686" y="5301208"/>
            <a:ext cx="265848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emitter-follower circuit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659" y="3776196"/>
            <a:ext cx="405929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/>
              <a:t>The Circuit only </a:t>
            </a:r>
            <a:r>
              <a:rPr lang="en-US" sz="2000" dirty="0"/>
              <a:t>conducts for the positive half of the cycle. </a:t>
            </a:r>
            <a:endParaRPr lang="en-US" sz="2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/>
              <a:t>Can not amplify </a:t>
            </a:r>
            <a:r>
              <a:rPr lang="en-US" sz="2000" dirty="0"/>
              <a:t>the entire </a:t>
            </a:r>
            <a:r>
              <a:rPr lang="en-US" sz="2000" dirty="0" smtClean="0"/>
              <a:t>cycle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85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577617"/>
            <a:ext cx="864096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To amplify </a:t>
            </a:r>
            <a:r>
              <a:rPr lang="en-US" sz="2000" dirty="0"/>
              <a:t>the entire cycle, it is necessary to add a second class B amplifier that operates </a:t>
            </a:r>
            <a:r>
              <a:rPr lang="en-US" sz="2000" dirty="0" smtClean="0"/>
              <a:t>on the </a:t>
            </a:r>
            <a:r>
              <a:rPr lang="en-US" sz="2000" dirty="0"/>
              <a:t>negative half of the cycle.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combination of two class B amplifiers working </a:t>
            </a:r>
            <a:r>
              <a:rPr lang="en-US" sz="2000" dirty="0" smtClean="0"/>
              <a:t>together is </a:t>
            </a:r>
            <a:r>
              <a:rPr lang="en-US" sz="2000" dirty="0"/>
              <a:t>called push-pull </a:t>
            </a:r>
            <a:r>
              <a:rPr lang="en-US" sz="2000" dirty="0" smtClean="0"/>
              <a:t>operation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There </a:t>
            </a:r>
            <a:r>
              <a:rPr lang="en-US" sz="2000" dirty="0"/>
              <a:t>are </a:t>
            </a:r>
            <a:r>
              <a:rPr lang="en-US" sz="2000" b="1" dirty="0">
                <a:solidFill>
                  <a:srgbClr val="FF0000"/>
                </a:solidFill>
              </a:rPr>
              <a:t>two common approaches</a:t>
            </a:r>
            <a:r>
              <a:rPr lang="en-US" sz="2000" dirty="0"/>
              <a:t> for using push-pull amplifiers to reproduce the </a:t>
            </a:r>
            <a:r>
              <a:rPr lang="en-US" sz="2000" dirty="0" smtClean="0"/>
              <a:t> entire </a:t>
            </a:r>
            <a:r>
              <a:rPr lang="en-US" sz="2000" dirty="0"/>
              <a:t>waveform.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780928"/>
            <a:ext cx="32038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Transformer Coupling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10" y="116632"/>
            <a:ext cx="3461732" cy="40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77" y="2564904"/>
            <a:ext cx="5327927" cy="230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506849"/>
            <a:ext cx="352905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The input transformer thus converts the </a:t>
            </a:r>
            <a:r>
              <a:rPr lang="en-US" dirty="0" smtClean="0"/>
              <a:t>input signal </a:t>
            </a:r>
            <a:r>
              <a:rPr lang="en-US" dirty="0"/>
              <a:t>to two out-of-phase signals for the </a:t>
            </a:r>
            <a:r>
              <a:rPr lang="en-US" dirty="0" smtClean="0"/>
              <a:t>two </a:t>
            </a:r>
            <a:r>
              <a:rPr lang="en-US" dirty="0" err="1" smtClean="0"/>
              <a:t>npn</a:t>
            </a:r>
            <a:r>
              <a:rPr lang="en-US" dirty="0" smtClean="0"/>
              <a:t> transistors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672" y="4881354"/>
            <a:ext cx="873381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output transformer combines the signals by </a:t>
            </a:r>
            <a:r>
              <a:rPr lang="en-US" sz="2000" dirty="0" smtClean="0"/>
              <a:t>permitting </a:t>
            </a:r>
            <a:r>
              <a:rPr lang="en-US" sz="2000" dirty="0"/>
              <a:t>current in both directions, even though one transistor is always cut off. </a:t>
            </a:r>
          </a:p>
        </p:txBody>
      </p:sp>
    </p:spTree>
    <p:extLst>
      <p:ext uri="{BB962C8B-B14F-4D97-AF65-F5344CB8AC3E}">
        <p14:creationId xmlns:p14="http://schemas.microsoft.com/office/powerpoint/2010/main" val="2953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687" y="188640"/>
            <a:ext cx="489654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/>
              <a:t>Complementary Symmetry Transistors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936" y="764704"/>
            <a:ext cx="870354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The figure shows </a:t>
            </a:r>
            <a:r>
              <a:rPr lang="en-US" sz="2000" dirty="0"/>
              <a:t>one of the most </a:t>
            </a:r>
            <a:r>
              <a:rPr lang="en-US" sz="2000" dirty="0" smtClean="0"/>
              <a:t>popular types </a:t>
            </a:r>
            <a:r>
              <a:rPr lang="en-US" sz="2000" dirty="0"/>
              <a:t>of push-pull class B amplifiers using two emitter-followers and both positive </a:t>
            </a:r>
            <a:r>
              <a:rPr lang="en-US" sz="2000" dirty="0" smtClean="0"/>
              <a:t>and negative </a:t>
            </a:r>
            <a:r>
              <a:rPr lang="en-US" sz="2000" dirty="0"/>
              <a:t>power supplies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This is a complementary amplifier because one </a:t>
            </a:r>
            <a:r>
              <a:rPr lang="en-US" sz="2000" dirty="0" smtClean="0"/>
              <a:t>emitter-follower uses </a:t>
            </a:r>
            <a:r>
              <a:rPr lang="en-US" sz="2000" dirty="0"/>
              <a:t>an </a:t>
            </a:r>
            <a:r>
              <a:rPr lang="en-US" sz="2000" dirty="0" err="1"/>
              <a:t>npn</a:t>
            </a:r>
            <a:r>
              <a:rPr lang="en-US" sz="2000" dirty="0"/>
              <a:t> transistor and the other a </a:t>
            </a:r>
            <a:r>
              <a:rPr lang="en-US" sz="2000" dirty="0" err="1" smtClean="0"/>
              <a:t>pnp</a:t>
            </a:r>
            <a:r>
              <a:rPr lang="en-US" sz="2000" dirty="0"/>
              <a:t>, which conduct on opposite alternations of </a:t>
            </a:r>
            <a:r>
              <a:rPr lang="en-US" sz="2000" dirty="0" smtClean="0"/>
              <a:t>the input </a:t>
            </a:r>
            <a:r>
              <a:rPr lang="en-US" sz="2000" dirty="0"/>
              <a:t>cycle.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8189"/>
            <a:ext cx="4122631" cy="3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70" y="2708920"/>
            <a:ext cx="39422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7114" y="692696"/>
            <a:ext cx="8573357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When the dc base voltage is zero, both transistors are off and </a:t>
            </a:r>
            <a:r>
              <a:rPr lang="en-US" sz="2000" dirty="0" smtClean="0"/>
              <a:t>the input </a:t>
            </a:r>
            <a:r>
              <a:rPr lang="en-US" sz="2000" dirty="0"/>
              <a:t>signal voltage must exceed V</a:t>
            </a:r>
            <a:r>
              <a:rPr lang="en-US" sz="1600" dirty="0"/>
              <a:t>BE</a:t>
            </a:r>
            <a:r>
              <a:rPr lang="en-US" sz="2000" dirty="0"/>
              <a:t> before a transistor conducts.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Because </a:t>
            </a:r>
            <a:r>
              <a:rPr lang="en-US" sz="2000" dirty="0"/>
              <a:t>of this, there </a:t>
            </a:r>
            <a:r>
              <a:rPr lang="en-US" sz="2000" dirty="0" smtClean="0"/>
              <a:t>is a </a:t>
            </a:r>
            <a:r>
              <a:rPr lang="en-US" sz="2000" dirty="0"/>
              <a:t>time interval between the positive and negative alternations of the input when </a:t>
            </a:r>
            <a:r>
              <a:rPr lang="en-US" sz="2000" dirty="0" smtClean="0"/>
              <a:t>neither transistor </a:t>
            </a:r>
            <a:r>
              <a:rPr lang="en-US" sz="2000" dirty="0"/>
              <a:t>is conducting, as shown in </a:t>
            </a:r>
            <a:r>
              <a:rPr lang="en-US" sz="2000" dirty="0" smtClean="0"/>
              <a:t>Figure.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resulting distortion in the </a:t>
            </a:r>
            <a:r>
              <a:rPr lang="en-US" sz="2000" dirty="0" smtClean="0"/>
              <a:t>output waveform </a:t>
            </a:r>
            <a:r>
              <a:rPr lang="en-US" sz="2000" dirty="0"/>
              <a:t>is called </a:t>
            </a:r>
            <a:r>
              <a:rPr lang="en-US" sz="2000" b="1" dirty="0">
                <a:solidFill>
                  <a:srgbClr val="FF0000"/>
                </a:solidFill>
              </a:rPr>
              <a:t>crossover distortion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4" y="188640"/>
            <a:ext cx="23612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Crossover Distortion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14" y="2708920"/>
            <a:ext cx="4240481" cy="291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7114" y="692696"/>
            <a:ext cx="8573357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To overcome crossover distortion, the biasing is adjusted to just overcome the VBE of </a:t>
            </a:r>
            <a:r>
              <a:rPr lang="en-US" sz="2000" dirty="0" smtClean="0"/>
              <a:t>the transistors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In </a:t>
            </a:r>
            <a:r>
              <a:rPr lang="en-US" sz="2000" dirty="0"/>
              <a:t>class AB </a:t>
            </a:r>
            <a:r>
              <a:rPr lang="en-US" sz="2000" dirty="0" smtClean="0"/>
              <a:t>operation</a:t>
            </a:r>
            <a:r>
              <a:rPr lang="en-US" sz="2000" dirty="0"/>
              <a:t>, the push-pull stages are biased into slight conduction, even when no input signal </a:t>
            </a:r>
            <a:r>
              <a:rPr lang="en-US" sz="2000" dirty="0" smtClean="0"/>
              <a:t>is present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This </a:t>
            </a:r>
            <a:r>
              <a:rPr lang="en-US" sz="2000" dirty="0"/>
              <a:t>can be done with a voltage-divider and diode arrangement, as shown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3688" y="188640"/>
            <a:ext cx="576773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Biasing the Push-Pull Amplifier for </a:t>
            </a:r>
            <a:r>
              <a:rPr lang="en-US" sz="2000" b="1" u="sng" dirty="0">
                <a:solidFill>
                  <a:srgbClr val="FF0000"/>
                </a:solidFill>
              </a:rPr>
              <a:t>Class AB Operation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36" y="2418889"/>
            <a:ext cx="3120651" cy="360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72" y="2564904"/>
            <a:ext cx="5756164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Using equal values of R1 </a:t>
            </a:r>
            <a:r>
              <a:rPr lang="en-US" sz="2000" dirty="0"/>
              <a:t>and R2 </a:t>
            </a:r>
            <a:r>
              <a:rPr lang="en-US" sz="2000" dirty="0" smtClean="0"/>
              <a:t>the positive </a:t>
            </a:r>
            <a:r>
              <a:rPr lang="en-US" sz="2000" dirty="0"/>
              <a:t>and negative supply </a:t>
            </a:r>
            <a:r>
              <a:rPr lang="en-US" sz="2000" dirty="0" smtClean="0"/>
              <a:t>voltages forces </a:t>
            </a:r>
            <a:r>
              <a:rPr lang="en-US" sz="2000" dirty="0"/>
              <a:t>the voltage at point A  </a:t>
            </a:r>
            <a:r>
              <a:rPr lang="en-US" sz="2000" dirty="0" smtClean="0"/>
              <a:t>to </a:t>
            </a:r>
            <a:r>
              <a:rPr lang="en-US" sz="2000" dirty="0"/>
              <a:t>equal 0 V and eliminates the need for an input coupling capacitor.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72" y="3989963"/>
            <a:ext cx="575616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When the diode characteristics of D1 and D2 are closely matched to the </a:t>
            </a:r>
            <a:r>
              <a:rPr lang="en-US" sz="2000" dirty="0" smtClean="0"/>
              <a:t>characteristics </a:t>
            </a:r>
            <a:r>
              <a:rPr lang="en-US" sz="2000" dirty="0"/>
              <a:t>of the transistor </a:t>
            </a:r>
            <a:r>
              <a:rPr lang="en-US" sz="2000" dirty="0" smtClean="0"/>
              <a:t>BE </a:t>
            </a:r>
            <a:r>
              <a:rPr lang="en-US" sz="2000" dirty="0"/>
              <a:t>junctions, the current in the diodes and the </a:t>
            </a:r>
            <a:r>
              <a:rPr lang="en-US" sz="2000" dirty="0" smtClean="0"/>
              <a:t>current in </a:t>
            </a:r>
            <a:r>
              <a:rPr lang="en-US" sz="2000" dirty="0"/>
              <a:t>the transistors are the same; </a:t>
            </a:r>
            <a:r>
              <a:rPr lang="en-US" sz="2000" dirty="0" smtClean="0"/>
              <a:t>                    </a:t>
            </a:r>
            <a:r>
              <a:rPr lang="en-US" sz="2000" b="1" u="sng" dirty="0" smtClean="0">
                <a:solidFill>
                  <a:srgbClr val="FF0000"/>
                </a:solidFill>
              </a:rPr>
              <a:t>((current </a:t>
            </a:r>
            <a:r>
              <a:rPr lang="en-US" sz="2000" b="1" u="sng" dirty="0">
                <a:solidFill>
                  <a:srgbClr val="FF0000"/>
                </a:solidFill>
              </a:rPr>
              <a:t>mirror</a:t>
            </a:r>
            <a:r>
              <a:rPr lang="en-US" sz="2000" b="1" u="sng" dirty="0" smtClean="0">
                <a:solidFill>
                  <a:srgbClr val="FF0000"/>
                </a:solidFill>
              </a:rPr>
              <a:t>.))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518" y="5693186"/>
            <a:ext cx="45191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diode current will be the same as </a:t>
            </a:r>
            <a:r>
              <a:rPr lang="en-US" sz="2000" dirty="0" smtClean="0"/>
              <a:t>I</a:t>
            </a:r>
            <a:r>
              <a:rPr lang="en-US" sz="1600" dirty="0" smtClean="0"/>
              <a:t>CQ</a:t>
            </a:r>
            <a:endParaRPr lang="en-US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52158"/>
            <a:ext cx="2049022" cy="63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1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192" y="188640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239" y="548680"/>
            <a:ext cx="216450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AC Operation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664" y="116632"/>
            <a:ext cx="576773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Biasing the Push-Pull Amplifier for </a:t>
            </a:r>
            <a:r>
              <a:rPr lang="en-US" sz="2000" b="1" u="sng" dirty="0">
                <a:solidFill>
                  <a:srgbClr val="FF0000"/>
                </a:solidFill>
              </a:rPr>
              <a:t>Class AB Operation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005696"/>
            <a:ext cx="4324026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Q-point is slightly above cutoff. (In a true class B amplifier, the Q-point is at cutoff</a:t>
            </a:r>
            <a:r>
              <a:rPr lang="en-US" sz="2000" dirty="0" smtClean="0"/>
              <a:t>.)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ac cutoff voltage </a:t>
            </a:r>
            <a:r>
              <a:rPr lang="en-US" sz="2000" dirty="0" smtClean="0"/>
              <a:t>is </a:t>
            </a:r>
            <a:r>
              <a:rPr lang="en-US" sz="2000" dirty="0"/>
              <a:t>at </a:t>
            </a:r>
            <a:r>
              <a:rPr lang="en-US" sz="2000" dirty="0" smtClean="0"/>
              <a:t>V</a:t>
            </a:r>
            <a:r>
              <a:rPr lang="en-US" sz="1600" dirty="0" smtClean="0"/>
              <a:t>CC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u="sng" dirty="0" smtClean="0">
                <a:solidFill>
                  <a:srgbClr val="FF0000"/>
                </a:solidFill>
              </a:rPr>
              <a:t>ac</a:t>
            </a:r>
            <a:r>
              <a:rPr lang="en-US" sz="2000" dirty="0" smtClean="0"/>
              <a:t> </a:t>
            </a:r>
            <a:r>
              <a:rPr lang="en-US" sz="2000" dirty="0"/>
              <a:t>saturation current </a:t>
            </a:r>
            <a:r>
              <a:rPr lang="en-US" sz="2000" dirty="0" smtClean="0"/>
              <a:t>is: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708920"/>
            <a:ext cx="1476995" cy="7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44" y="620688"/>
            <a:ext cx="4339038" cy="317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3501008"/>
            <a:ext cx="894777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In class </a:t>
            </a:r>
            <a:r>
              <a:rPr lang="en-US" sz="2000" dirty="0" smtClean="0"/>
              <a:t>A , </a:t>
            </a:r>
            <a:r>
              <a:rPr lang="en-US" sz="2000" dirty="0"/>
              <a:t>the Q-point is near the middle and there is significant current in the </a:t>
            </a:r>
            <a:r>
              <a:rPr lang="en-US" sz="2000" dirty="0" smtClean="0"/>
              <a:t>transistors even </a:t>
            </a:r>
            <a:r>
              <a:rPr lang="en-US" sz="2000" dirty="0"/>
              <a:t>with no signal.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class B </a:t>
            </a:r>
            <a:r>
              <a:rPr lang="en-US" sz="2000" dirty="0" smtClean="0"/>
              <a:t>, </a:t>
            </a:r>
            <a:r>
              <a:rPr lang="en-US" sz="2000" dirty="0"/>
              <a:t>when there is no signal, the transistors have </a:t>
            </a:r>
            <a:r>
              <a:rPr lang="en-US" sz="2000" dirty="0" smtClean="0"/>
              <a:t>only a </a:t>
            </a:r>
            <a:r>
              <a:rPr lang="en-US" sz="2000" dirty="0"/>
              <a:t>very small current and therefore dissipate very little power.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Thus</a:t>
            </a:r>
            <a:r>
              <a:rPr lang="en-US" sz="2000" dirty="0"/>
              <a:t>, the efficiency of a </a:t>
            </a:r>
            <a:r>
              <a:rPr lang="en-US" sz="2000" dirty="0" smtClean="0"/>
              <a:t>class B </a:t>
            </a:r>
            <a:r>
              <a:rPr lang="en-US" sz="2000" dirty="0"/>
              <a:t>amplifier can be much higher than a class A amplifier.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46" y="5661248"/>
            <a:ext cx="3744794" cy="4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61248"/>
            <a:ext cx="3264234" cy="4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36" y="6309320"/>
            <a:ext cx="3782104" cy="3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7" y="6247356"/>
            <a:ext cx="2599032" cy="51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41" y="116632"/>
            <a:ext cx="3962055" cy="34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2277"/>
            <a:ext cx="4353062" cy="3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687" y="692696"/>
            <a:ext cx="4572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circuit operation is the same as </a:t>
            </a:r>
            <a:r>
              <a:rPr lang="en-US" sz="2000" dirty="0" smtClean="0"/>
              <a:t>that described </a:t>
            </a:r>
            <a:r>
              <a:rPr lang="en-US" sz="2000" dirty="0"/>
              <a:t>previously, except the bias is set to force the output emitter voltage to be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8" y="2269174"/>
            <a:ext cx="3114853" cy="58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8" y="2996952"/>
            <a:ext cx="3039743" cy="75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116632"/>
            <a:ext cx="28204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Maximum Output Power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114311" cy="46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60440" cy="39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6658"/>
            <a:ext cx="4401355" cy="3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664296" cy="49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1700808"/>
            <a:ext cx="6889198" cy="8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2748704"/>
            <a:ext cx="1808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DC Input Power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55" y="2730902"/>
            <a:ext cx="5355613" cy="7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6" y="3628989"/>
            <a:ext cx="82799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34" y="3980805"/>
            <a:ext cx="1497607" cy="6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18" y="4869160"/>
            <a:ext cx="1931237" cy="7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82" y="5572091"/>
            <a:ext cx="1419845" cy="76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45" y="5733256"/>
            <a:ext cx="3347063" cy="9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4928" y="5417923"/>
            <a:ext cx="14368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Efficiency </a:t>
            </a:r>
          </a:p>
        </p:txBody>
      </p:sp>
    </p:spTree>
    <p:extLst>
      <p:ext uri="{BB962C8B-B14F-4D97-AF65-F5344CB8AC3E}">
        <p14:creationId xmlns:p14="http://schemas.microsoft.com/office/powerpoint/2010/main" val="36872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22" y="4030336"/>
            <a:ext cx="2665874" cy="27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8172" y="687016"/>
            <a:ext cx="88683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Class C amplifiers are biased so that conduction occurs for much less than  </a:t>
            </a:r>
            <a:r>
              <a:rPr lang="en-US" sz="2000" dirty="0" smtClean="0"/>
              <a:t>180o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Class C amplifiers </a:t>
            </a:r>
            <a:r>
              <a:rPr lang="en-US" sz="2000" dirty="0"/>
              <a:t>are more efficient than either class A </a:t>
            </a:r>
            <a:r>
              <a:rPr lang="en-US" sz="2000" dirty="0" smtClean="0"/>
              <a:t>, B, or AB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159023"/>
            <a:ext cx="241399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Class C amplifiers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990" y="2609617"/>
            <a:ext cx="8868324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output </a:t>
            </a:r>
            <a:r>
              <a:rPr lang="en-US" sz="2000" dirty="0" smtClean="0"/>
              <a:t>amplitude </a:t>
            </a:r>
            <a:r>
              <a:rPr lang="en-US" sz="2000" dirty="0"/>
              <a:t>is a nonlinear function of the input, so class C amplifiers are not used for </a:t>
            </a:r>
            <a:r>
              <a:rPr lang="en-US" sz="2000" dirty="0" smtClean="0"/>
              <a:t>linear amplification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They </a:t>
            </a:r>
            <a:r>
              <a:rPr lang="en-US" sz="2000" dirty="0"/>
              <a:t>are generally used in radio frequency (RF) applications, </a:t>
            </a:r>
            <a:r>
              <a:rPr lang="en-US" sz="2000" dirty="0" smtClean="0"/>
              <a:t>including resonance circuits</a:t>
            </a: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19" y="1484784"/>
            <a:ext cx="487986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8172" y="4077072"/>
            <a:ext cx="260077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Basic Class C Operation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990" y="4611231"/>
            <a:ext cx="611619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A class C amplifier </a:t>
            </a:r>
            <a:r>
              <a:rPr lang="en-US" sz="2000" dirty="0" smtClean="0"/>
              <a:t>is normally </a:t>
            </a:r>
            <a:r>
              <a:rPr lang="en-US" sz="2000" dirty="0"/>
              <a:t>operated with a resonant circuit load, so the resistive load is used only for </a:t>
            </a:r>
            <a:r>
              <a:rPr lang="en-US" sz="2000" dirty="0" smtClean="0"/>
              <a:t>the purpose </a:t>
            </a:r>
            <a:r>
              <a:rPr lang="en-US" sz="2000" dirty="0"/>
              <a:t>of illustrating the concept</a:t>
            </a:r>
            <a:r>
              <a:rPr lang="en-US" sz="20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The ac source voltage has a peak value that </a:t>
            </a:r>
            <a:r>
              <a:rPr lang="en-US" sz="2000" dirty="0" smtClean="0"/>
              <a:t>exceeds </a:t>
            </a:r>
            <a:r>
              <a:rPr lang="en-US" sz="2000" dirty="0"/>
              <a:t>the barrier potential of the base-emitter junction for a short time </a:t>
            </a:r>
            <a:r>
              <a:rPr lang="en-US" sz="2000" dirty="0" smtClean="0"/>
              <a:t>near the </a:t>
            </a:r>
            <a:r>
              <a:rPr lang="en-US" sz="2000" dirty="0"/>
              <a:t>positive peak of each cycle,</a:t>
            </a:r>
          </a:p>
        </p:txBody>
      </p:sp>
    </p:spTree>
    <p:extLst>
      <p:ext uri="{BB962C8B-B14F-4D97-AF65-F5344CB8AC3E}">
        <p14:creationId xmlns:p14="http://schemas.microsoft.com/office/powerpoint/2010/main" val="1929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1851"/>
            <a:ext cx="3389758" cy="30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1840" y="159023"/>
            <a:ext cx="241399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Class C amplifiers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320" y="620688"/>
            <a:ext cx="260077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Basic Class C Operation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20" y="1077704"/>
            <a:ext cx="5563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 During this short interval, </a:t>
            </a:r>
            <a:r>
              <a:rPr lang="en-US" sz="2000" dirty="0" smtClean="0"/>
              <a:t>the transistor </a:t>
            </a:r>
            <a:r>
              <a:rPr lang="en-US" sz="2000" dirty="0"/>
              <a:t>is turned on.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power dissipation of the transistor in a class C amplifier is low because it is on for </a:t>
            </a:r>
            <a:r>
              <a:rPr lang="en-US" sz="2000" dirty="0" smtClean="0"/>
              <a:t>only a </a:t>
            </a:r>
            <a:r>
              <a:rPr lang="en-US" sz="2000" dirty="0"/>
              <a:t>small percentage of the input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92" y="2740858"/>
            <a:ext cx="504734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power dissipation during the on time is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2469471" cy="4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226" y="3789040"/>
            <a:ext cx="843922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power dissipation averaged over the </a:t>
            </a:r>
            <a:r>
              <a:rPr lang="en-US" sz="2000" dirty="0" smtClean="0"/>
              <a:t>entire cycle </a:t>
            </a:r>
            <a:r>
              <a:rPr lang="en-US" sz="2000" dirty="0"/>
              <a:t>is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6" y="4835191"/>
            <a:ext cx="3698285" cy="5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65" y="4445876"/>
            <a:ext cx="3948268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0708" y="6102821"/>
            <a:ext cx="295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Check EXAMPLE 7–7  (</a:t>
            </a:r>
            <a:r>
              <a:rPr lang="en-US" dirty="0" err="1" smtClean="0"/>
              <a:t>Floyde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9293" y="87015"/>
            <a:ext cx="37508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Classification  Of  Amplifiers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9594" y="692696"/>
            <a:ext cx="51648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According </a:t>
            </a:r>
            <a:r>
              <a:rPr lang="en-US" sz="2400" b="1" dirty="0"/>
              <a:t>to frequency capabilities.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9594" y="2996952"/>
            <a:ext cx="51648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According to coupling methods.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888" y="1765265"/>
            <a:ext cx="8643591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u="sng" dirty="0" smtClean="0"/>
              <a:t>AF Amplifier </a:t>
            </a:r>
            <a:r>
              <a:rPr lang="en-US" sz="2000" dirty="0"/>
              <a:t>are used to amplify the signals </a:t>
            </a:r>
            <a:r>
              <a:rPr lang="en-US" sz="2000" dirty="0" smtClean="0"/>
              <a:t>lying  in </a:t>
            </a:r>
            <a:r>
              <a:rPr lang="en-US" sz="2000" dirty="0"/>
              <a:t>the audio range </a:t>
            </a:r>
            <a:r>
              <a:rPr lang="en-US" sz="2000" dirty="0" smtClean="0"/>
              <a:t>( </a:t>
            </a:r>
            <a:r>
              <a:rPr lang="en-US" sz="2000" dirty="0"/>
              <a:t>i.e.  20 Hz to 20 kHz 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u="sng" dirty="0" smtClean="0"/>
              <a:t>RF amplifiers </a:t>
            </a:r>
            <a:r>
              <a:rPr lang="en-US" sz="2000" dirty="0"/>
              <a:t>are used to amplify signals having very </a:t>
            </a:r>
            <a:r>
              <a:rPr lang="en-US" sz="2000" dirty="0" smtClean="0"/>
              <a:t>high frequency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864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Amplifiers </a:t>
            </a:r>
            <a:r>
              <a:rPr lang="en-US" sz="2000" dirty="0"/>
              <a:t>are classified as  audio amplifiers ,  radio frequency amplifiers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93" y="3573016"/>
            <a:ext cx="862918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R-C </a:t>
            </a:r>
            <a:r>
              <a:rPr lang="en-US" sz="2000" dirty="0"/>
              <a:t>coupled amplifiers,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Transformer </a:t>
            </a:r>
            <a:r>
              <a:rPr lang="en-US" sz="2000" dirty="0"/>
              <a:t>coupled </a:t>
            </a:r>
            <a:r>
              <a:rPr lang="en-US" sz="2000" dirty="0" smtClean="0"/>
              <a:t>amplifiers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Direct Coupled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65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59999" y="87015"/>
            <a:ext cx="32101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Tuned Class C </a:t>
            </a:r>
            <a:r>
              <a:rPr lang="en-US" sz="2400" dirty="0"/>
              <a:t>Operation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620688"/>
            <a:ext cx="885698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Because the collector voltage (output) is not a replica of the input, the resistively </a:t>
            </a:r>
            <a:r>
              <a:rPr lang="en-US" sz="2000" dirty="0" smtClean="0"/>
              <a:t>loaded class </a:t>
            </a:r>
            <a:r>
              <a:rPr lang="en-US" sz="2000" dirty="0"/>
              <a:t>C amplifier alone is of no value in linear applications.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is therefore necessary to use </a:t>
            </a:r>
            <a:r>
              <a:rPr lang="en-US" sz="2000" dirty="0" smtClean="0"/>
              <a:t>a class </a:t>
            </a:r>
            <a:r>
              <a:rPr lang="en-US" sz="2000" dirty="0"/>
              <a:t>C amplifier with a parallel resonant circuit (tank), as shown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06466"/>
            <a:ext cx="3562573" cy="289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7887" y="2060848"/>
            <a:ext cx="884660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</a:t>
            </a:r>
            <a:r>
              <a:rPr lang="en-US" sz="2000" dirty="0" smtClean="0"/>
              <a:t>short pulse </a:t>
            </a:r>
            <a:r>
              <a:rPr lang="en-US" sz="2000" dirty="0"/>
              <a:t>of collector current on each cycle of the input initiates and sustains the oscillation </a:t>
            </a:r>
            <a:r>
              <a:rPr lang="en-US" sz="2000" dirty="0" smtClean="0"/>
              <a:t>of the </a:t>
            </a:r>
            <a:r>
              <a:rPr lang="en-US" sz="2000" dirty="0"/>
              <a:t>tank circuit so that an output sinusoidal voltage is </a:t>
            </a:r>
            <a:r>
              <a:rPr lang="en-US" sz="2000" dirty="0" smtClean="0"/>
              <a:t>produced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95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3768" y="44624"/>
            <a:ext cx="37508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Classification  Of  Amplifiers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8123" y="548680"/>
            <a:ext cx="28421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According </a:t>
            </a:r>
            <a:r>
              <a:rPr lang="en-US" sz="2400" b="1" dirty="0"/>
              <a:t>to 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1293728"/>
            <a:ext cx="8928992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the input voltage, if possible with minimal current at the output.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power gain of </a:t>
            </a:r>
            <a:r>
              <a:rPr lang="en-US" sz="2000" dirty="0" smtClean="0"/>
              <a:t>the voltage </a:t>
            </a:r>
            <a:r>
              <a:rPr lang="en-US" sz="2000" dirty="0"/>
              <a:t>amplifier is </a:t>
            </a:r>
            <a:r>
              <a:rPr lang="en-US" sz="2000" dirty="0" smtClean="0"/>
              <a:t>low.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main application </a:t>
            </a:r>
            <a:r>
              <a:rPr lang="en-US" sz="2000" dirty="0" smtClean="0"/>
              <a:t>is </a:t>
            </a:r>
            <a:r>
              <a:rPr lang="en-US" sz="2000" dirty="0"/>
              <a:t>to strengthen the signal to make it less affected by noise and attenuation.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Ideal voltage </a:t>
            </a:r>
            <a:r>
              <a:rPr lang="en-US" sz="2000" dirty="0" smtClean="0"/>
              <a:t>amp. </a:t>
            </a:r>
            <a:r>
              <a:rPr lang="en-US" sz="2000" dirty="0"/>
              <a:t>have infinite input impedance </a:t>
            </a:r>
            <a:r>
              <a:rPr lang="en-US" sz="2000" dirty="0" smtClean="0"/>
              <a:t>&amp; zero </a:t>
            </a:r>
            <a:r>
              <a:rPr lang="en-US" sz="2000" dirty="0"/>
              <a:t>output impedance.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836712"/>
            <a:ext cx="246298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 smtClean="0"/>
              <a:t>Voltage </a:t>
            </a:r>
            <a:r>
              <a:rPr lang="en-US" sz="2000" dirty="0"/>
              <a:t>amplifiers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3" y="3453968"/>
            <a:ext cx="8933257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the input power, if possible with minimal change in the output </a:t>
            </a:r>
            <a:r>
              <a:rPr lang="en-US" sz="2000" dirty="0" smtClean="0"/>
              <a:t>voltage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Power </a:t>
            </a:r>
            <a:r>
              <a:rPr lang="en-US" sz="2000" dirty="0" smtClean="0"/>
              <a:t>amp. are </a:t>
            </a:r>
            <a:r>
              <a:rPr lang="en-US" sz="2000" dirty="0"/>
              <a:t>used in devices which require a large power across the </a:t>
            </a:r>
            <a:r>
              <a:rPr lang="en-US" sz="2000" u="sng" dirty="0">
                <a:solidFill>
                  <a:srgbClr val="FF0000"/>
                </a:solidFill>
              </a:rPr>
              <a:t>loads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multi stage amplifiers, power amplification is made in the final </a:t>
            </a:r>
            <a:r>
              <a:rPr lang="en-US" sz="2000" dirty="0" smtClean="0"/>
              <a:t>stages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/>
              <a:t>Audio amplifiers and RF amplifiers use </a:t>
            </a:r>
            <a:r>
              <a:rPr lang="en-US" sz="2000" dirty="0" smtClean="0"/>
              <a:t>it to </a:t>
            </a:r>
            <a:r>
              <a:rPr lang="en-US" sz="2000" dirty="0"/>
              <a:t>deliver sufficient power the load. 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Servo </a:t>
            </a:r>
            <a:r>
              <a:rPr lang="en-US" sz="2000" dirty="0"/>
              <a:t>motor controllers </a:t>
            </a:r>
            <a:r>
              <a:rPr lang="en-US" sz="2000" dirty="0" smtClean="0"/>
              <a:t> use </a:t>
            </a:r>
            <a:r>
              <a:rPr lang="en-US" sz="2000" dirty="0"/>
              <a:t>power </a:t>
            </a:r>
            <a:r>
              <a:rPr lang="en-US" sz="2000" dirty="0" smtClean="0"/>
              <a:t>it </a:t>
            </a:r>
            <a:r>
              <a:rPr lang="en-US" sz="2000" dirty="0"/>
              <a:t>to drive the motors.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504" y="2996952"/>
            <a:ext cx="234076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 smtClean="0"/>
              <a:t>Power amplifiers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07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3808" y="79022"/>
            <a:ext cx="37508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Classification  Of  Amplifiers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86106"/>
              </p:ext>
            </p:extLst>
          </p:nvPr>
        </p:nvGraphicFramePr>
        <p:xfrm>
          <a:off x="1043608" y="887906"/>
          <a:ext cx="7272807" cy="426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5184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Voltage amplifiers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Power amplifiers </a:t>
                      </a: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current gain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Voltage gain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Heat dissipation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cooling mechanism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not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Transistor Size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to dissipate</a:t>
                      </a:r>
                      <a:r>
                        <a:rPr lang="en-US" baseline="0" dirty="0" smtClean="0"/>
                        <a:t> heat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Base Width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Wide</a:t>
                      </a:r>
                      <a:r>
                        <a:rPr lang="en-US" baseline="0" dirty="0" smtClean="0"/>
                        <a:t> to handle higher current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Beta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Usually high &gt;100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usually &lt; 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16632"/>
            <a:ext cx="903649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6860" y="140390"/>
            <a:ext cx="32175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(Mode </a:t>
            </a:r>
            <a:r>
              <a:rPr lang="en-US" sz="2800" b="1" dirty="0"/>
              <a:t>of </a:t>
            </a:r>
            <a:r>
              <a:rPr lang="en-US" sz="2800" b="1" dirty="0" smtClean="0"/>
              <a:t>operation)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8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2"/>
            <a:ext cx="8856984" cy="673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8"/>
            <a:ext cx="9144000" cy="68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EEDP - Basem ElHalawany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598611" cy="365125"/>
          </a:xfrm>
        </p:spPr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520" y="620688"/>
            <a:ext cx="875374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Class </a:t>
            </a:r>
            <a:r>
              <a:rPr lang="en-US" sz="2000" dirty="0"/>
              <a:t>B </a:t>
            </a:r>
            <a:r>
              <a:rPr lang="en-US" sz="2000" dirty="0" smtClean="0"/>
              <a:t>amplifier: When </a:t>
            </a:r>
            <a:r>
              <a:rPr lang="en-US" sz="2000" dirty="0"/>
              <a:t>an amplifier is biased at cutoff so that it operates in the linear region </a:t>
            </a:r>
            <a:r>
              <a:rPr lang="en-US" sz="2000" dirty="0" smtClean="0"/>
              <a:t>for 180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 </a:t>
            </a:r>
            <a:r>
              <a:rPr lang="en-US" sz="2000" dirty="0" smtClean="0"/>
              <a:t>of the </a:t>
            </a:r>
            <a:r>
              <a:rPr lang="en-US" sz="2000" dirty="0"/>
              <a:t>input cycle and is in cutoff </a:t>
            </a:r>
            <a:r>
              <a:rPr lang="en-US" sz="2000" dirty="0" smtClean="0"/>
              <a:t>for 180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Class AB </a:t>
            </a:r>
            <a:r>
              <a:rPr lang="en-US" sz="2000" dirty="0" smtClean="0"/>
              <a:t>amplifiers: are biased </a:t>
            </a:r>
            <a:r>
              <a:rPr lang="en-US" sz="2000" dirty="0"/>
              <a:t>to conduct for slightly more than  </a:t>
            </a:r>
            <a:r>
              <a:rPr lang="en-US" sz="2000" dirty="0" smtClean="0"/>
              <a:t>180o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Both are more </a:t>
            </a:r>
            <a:r>
              <a:rPr lang="en-US" sz="2000" dirty="0">
                <a:solidFill>
                  <a:srgbClr val="FF0000"/>
                </a:solidFill>
              </a:rPr>
              <a:t>efficient than a </a:t>
            </a:r>
            <a:r>
              <a:rPr lang="en-US" sz="2000" dirty="0" smtClean="0">
                <a:solidFill>
                  <a:srgbClr val="FF0000"/>
                </a:solidFill>
              </a:rPr>
              <a:t>class A </a:t>
            </a:r>
            <a:r>
              <a:rPr lang="en-US" sz="2000" dirty="0">
                <a:solidFill>
                  <a:srgbClr val="FF0000"/>
                </a:solidFill>
              </a:rPr>
              <a:t>amplifier;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6" y="44624"/>
            <a:ext cx="7365255" cy="4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19" y="2132856"/>
            <a:ext cx="8753745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 </a:t>
            </a:r>
            <a:r>
              <a:rPr lang="en-US" sz="2000" dirty="0" smtClean="0"/>
              <a:t>disadvantage </a:t>
            </a:r>
            <a:r>
              <a:rPr lang="en-US" sz="2000" dirty="0"/>
              <a:t>of class B or class AB is that it is more difficult to implement the circuit in </a:t>
            </a:r>
            <a:r>
              <a:rPr lang="en-US" sz="2000" dirty="0" smtClean="0"/>
              <a:t>order to </a:t>
            </a:r>
            <a:r>
              <a:rPr lang="en-US" sz="2000" dirty="0"/>
              <a:t>get a linear reproduction of the input waveform.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term</a:t>
            </a:r>
            <a:r>
              <a:rPr lang="en-US" sz="2000" b="1" dirty="0">
                <a:solidFill>
                  <a:srgbClr val="FF0000"/>
                </a:solidFill>
              </a:rPr>
              <a:t> push-pull </a:t>
            </a:r>
            <a:r>
              <a:rPr lang="en-US" sz="2000" dirty="0"/>
              <a:t>refers to a </a:t>
            </a:r>
            <a:r>
              <a:rPr lang="en-US" sz="2000" dirty="0" smtClean="0"/>
              <a:t>common </a:t>
            </a:r>
            <a:r>
              <a:rPr lang="en-US" sz="2000" dirty="0"/>
              <a:t>type of class B or class AB amplifier circuit in which two transistors are used on </a:t>
            </a:r>
            <a:r>
              <a:rPr lang="en-US" sz="2000" dirty="0" smtClean="0"/>
              <a:t>alternating </a:t>
            </a:r>
            <a:r>
              <a:rPr lang="en-US" sz="2000" dirty="0"/>
              <a:t>half-cycles to reproduce the input waveform at the output.</a:t>
            </a:r>
          </a:p>
        </p:txBody>
      </p:sp>
    </p:spTree>
    <p:extLst>
      <p:ext uri="{BB962C8B-B14F-4D97-AF65-F5344CB8AC3E}">
        <p14:creationId xmlns:p14="http://schemas.microsoft.com/office/powerpoint/2010/main" val="39240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17379</TotalTime>
  <Words>1285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PresentationPro_ConservationGlobeVideo</vt:lpstr>
      <vt:lpstr>Electrical, Electronic and Digital Principles  (EEDP)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831</cp:revision>
  <dcterms:created xsi:type="dcterms:W3CDTF">2013-03-22T05:31:22Z</dcterms:created>
  <dcterms:modified xsi:type="dcterms:W3CDTF">2015-03-22T09:52:20Z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